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70" r:id="rId7"/>
    <p:sldId id="262" r:id="rId8"/>
    <p:sldId id="269" r:id="rId9"/>
    <p:sldId id="263" r:id="rId10"/>
    <p:sldId id="264" r:id="rId11"/>
    <p:sldId id="265" r:id="rId12"/>
    <p:sldId id="25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5" autoAdjust="0"/>
    <p:restoredTop sz="94660"/>
  </p:normalViewPr>
  <p:slideViewPr>
    <p:cSldViewPr snapToGrid="0">
      <p:cViewPr varScale="1">
        <p:scale>
          <a:sx n="81" d="100"/>
          <a:sy n="81" d="100"/>
        </p:scale>
        <p:origin x="120" y="7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1E700B27-DE4C-4B9E-BB11-B9027034A00F}" type="datetimeFigureOut">
              <a:rPr lang="en-US" dirty="0"/>
              <a:pPr/>
              <a:t>10/12/2020</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dirty="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AA073D-A903-47F8-8D16-77642FB0DF1F}" type="datetimeFigureOut">
              <a:rPr lang="en-US" dirty="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dirty="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dirty="0"/>
              <a:t>10/12/2020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dirty="0"/>
              <a:t>10/12/2020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dirty="0"/>
              <a:t>10/12/2020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665CEB-0076-4E37-B880-BCEA9784DE0A}" type="datetimeFigureOut">
              <a:rPr lang="en-US" dirty="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149E5E-3896-4118-99A7-7B85668F1C5E}" type="datetimeFigureOut">
              <a:rPr lang="en-US" dirty="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0F4739-9812-4A9F-890D-2AD6BA5F6EE8}" type="datetimeFigureOut">
              <a:rPr lang="en-US" dirty="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8845AC5-A3F8-44AA-BA8F-596CDCC976D3}" type="datetimeFigureOut">
              <a:rPr lang="en-US" dirty="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873B183-A821-4095-A363-9EC968635539}" type="datetimeFigureOut">
              <a:rPr lang="en-US" dirty="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4D01B4-0AA5-45E6-B2E6-5FA4078AEBCF}" type="datetimeFigureOut">
              <a:rPr lang="en-US" dirty="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147335C-0450-40D7-8612-B3203BED4F28}" type="datetimeFigureOut">
              <a:rPr lang="en-US" dirty="0"/>
              <a:t>10/12/2020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246A105-2A1C-4284-B4EA-07CF89B1A393}" type="datetimeFigureOut">
              <a:rPr lang="en-US" dirty="0"/>
              <a:t>10/12/2020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dirty="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dirty="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E0D914D-B099-4142-A885-11F276715148}" type="datetimeFigureOut">
              <a:rPr lang="en-US" dirty="0"/>
              <a:t>10/12/2020</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411F1-F13C-4787-ABCC-5C898BD01DC0}"/>
              </a:ext>
            </a:extLst>
          </p:cNvPr>
          <p:cNvSpPr>
            <a:spLocks noGrp="1"/>
          </p:cNvSpPr>
          <p:nvPr>
            <p:ph type="ctrTitle"/>
          </p:nvPr>
        </p:nvSpPr>
        <p:spPr/>
        <p:txBody>
          <a:bodyPr/>
          <a:lstStyle/>
          <a:p>
            <a:pPr algn="ctr"/>
            <a:r>
              <a:rPr lang="en-US" dirty="0"/>
              <a:t>Animal Welfare</a:t>
            </a:r>
          </a:p>
        </p:txBody>
      </p:sp>
      <p:sp>
        <p:nvSpPr>
          <p:cNvPr id="3" name="Subtitle 2">
            <a:extLst>
              <a:ext uri="{FF2B5EF4-FFF2-40B4-BE49-F238E27FC236}">
                <a16:creationId xmlns:a16="http://schemas.microsoft.com/office/drawing/2014/main" id="{56FAF075-2DA8-4978-8963-42A9BA2C3AD7}"/>
              </a:ext>
            </a:extLst>
          </p:cNvPr>
          <p:cNvSpPr>
            <a:spLocks noGrp="1"/>
          </p:cNvSpPr>
          <p:nvPr>
            <p:ph type="subTitle" idx="1"/>
          </p:nvPr>
        </p:nvSpPr>
        <p:spPr/>
        <p:txBody>
          <a:bodyPr/>
          <a:lstStyle/>
          <a:p>
            <a:pPr algn="ctr"/>
            <a:r>
              <a:rPr lang="en-US" dirty="0"/>
              <a:t>Name </a:t>
            </a:r>
          </a:p>
          <a:p>
            <a:pPr algn="ctr"/>
            <a:r>
              <a:rPr lang="en-US" dirty="0"/>
              <a:t>Date</a:t>
            </a:r>
          </a:p>
        </p:txBody>
      </p:sp>
    </p:spTree>
    <p:extLst>
      <p:ext uri="{BB962C8B-B14F-4D97-AF65-F5344CB8AC3E}">
        <p14:creationId xmlns:p14="http://schemas.microsoft.com/office/powerpoint/2010/main" val="3497051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5D4AB-3BF9-493A-88A2-14772D6814E7}"/>
              </a:ext>
            </a:extLst>
          </p:cNvPr>
          <p:cNvSpPr>
            <a:spLocks noGrp="1"/>
          </p:cNvSpPr>
          <p:nvPr>
            <p:ph type="title"/>
          </p:nvPr>
        </p:nvSpPr>
        <p:spPr/>
        <p:txBody>
          <a:bodyPr/>
          <a:lstStyle/>
          <a:p>
            <a:pPr algn="ctr"/>
            <a:r>
              <a:rPr lang="en-US" dirty="0"/>
              <a:t>Introduction</a:t>
            </a:r>
          </a:p>
        </p:txBody>
      </p:sp>
      <p:sp>
        <p:nvSpPr>
          <p:cNvPr id="3" name="Content Placeholder 2">
            <a:extLst>
              <a:ext uri="{FF2B5EF4-FFF2-40B4-BE49-F238E27FC236}">
                <a16:creationId xmlns:a16="http://schemas.microsoft.com/office/drawing/2014/main" id="{85348E7C-484B-41CB-9B3E-F90A9AB6755A}"/>
              </a:ext>
            </a:extLst>
          </p:cNvPr>
          <p:cNvSpPr>
            <a:spLocks noGrp="1"/>
          </p:cNvSpPr>
          <p:nvPr>
            <p:ph idx="1"/>
          </p:nvPr>
        </p:nvSpPr>
        <p:spPr>
          <a:xfrm>
            <a:off x="0" y="2603500"/>
            <a:ext cx="7626485" cy="4254500"/>
          </a:xfrm>
        </p:spPr>
        <p:txBody>
          <a:bodyPr>
            <a:normAutofit fontScale="92500" lnSpcReduction="10000"/>
          </a:bodyPr>
          <a:lstStyle/>
          <a:p>
            <a:r>
              <a:rPr lang="en-US" dirty="0"/>
              <a:t>The attention on conservation of animals, both domestic and wildlife, has been on the rise in the past two decades (Dubois et al. 2017). </a:t>
            </a:r>
          </a:p>
          <a:p>
            <a:r>
              <a:rPr lang="en-US" dirty="0"/>
              <a:t>There are a variety of critiques based on the value that either is for the support or are in opposing the practices of conservation and addressing the welfare of animals.</a:t>
            </a:r>
          </a:p>
          <a:p>
            <a:r>
              <a:rPr lang="en-US" dirty="0"/>
              <a:t>A few of those on both side of proponents and opponents are able to table data based on the animals. </a:t>
            </a:r>
          </a:p>
          <a:p>
            <a:r>
              <a:rPr lang="en-US" dirty="0"/>
              <a:t>Hence there is a scientific assessment to support any of the ideas raised. </a:t>
            </a:r>
          </a:p>
          <a:p>
            <a:r>
              <a:rPr lang="en-US" dirty="0"/>
              <a:t>Many studies have in the past provided experiential data on animal welfare, but the focus has been disproportionate in regard to certain practices (Hampton &amp; Forsyth 2016).  </a:t>
            </a:r>
          </a:p>
          <a:p>
            <a:r>
              <a:rPr lang="en-US" dirty="0"/>
              <a:t>Therefore the aspects of animal welfare should not show partiality but be all round in all aspects that involve all animals. </a:t>
            </a:r>
          </a:p>
        </p:txBody>
      </p:sp>
      <p:pic>
        <p:nvPicPr>
          <p:cNvPr id="1026" name="Picture 2" descr="Concepts in Animal Welfare: 21. Wild animal welfare and management of  wildlife |">
            <a:extLst>
              <a:ext uri="{FF2B5EF4-FFF2-40B4-BE49-F238E27FC236}">
                <a16:creationId xmlns:a16="http://schemas.microsoft.com/office/drawing/2014/main" id="{EC23F4E8-E0AB-47F1-839A-C9C9178CDD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6485" y="2603500"/>
            <a:ext cx="4565515" cy="425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66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A3CA-FF15-43D1-8BDA-D71AFF1AC1A0}"/>
              </a:ext>
            </a:extLst>
          </p:cNvPr>
          <p:cNvSpPr>
            <a:spLocks noGrp="1"/>
          </p:cNvSpPr>
          <p:nvPr>
            <p:ph type="title"/>
          </p:nvPr>
        </p:nvSpPr>
        <p:spPr/>
        <p:txBody>
          <a:bodyPr/>
          <a:lstStyle/>
          <a:p>
            <a:pPr algn="ctr"/>
            <a:r>
              <a:rPr lang="en-US" dirty="0"/>
              <a:t>Animal Welfare Basics</a:t>
            </a:r>
          </a:p>
        </p:txBody>
      </p:sp>
      <p:sp>
        <p:nvSpPr>
          <p:cNvPr id="3" name="Content Placeholder 2">
            <a:extLst>
              <a:ext uri="{FF2B5EF4-FFF2-40B4-BE49-F238E27FC236}">
                <a16:creationId xmlns:a16="http://schemas.microsoft.com/office/drawing/2014/main" id="{0DFF5080-D32C-4DFA-8F8A-7A2DD61A2312}"/>
              </a:ext>
            </a:extLst>
          </p:cNvPr>
          <p:cNvSpPr>
            <a:spLocks noGrp="1"/>
          </p:cNvSpPr>
          <p:nvPr>
            <p:ph idx="1"/>
          </p:nvPr>
        </p:nvSpPr>
        <p:spPr>
          <a:xfrm>
            <a:off x="0" y="2603500"/>
            <a:ext cx="7743217" cy="4254500"/>
          </a:xfrm>
        </p:spPr>
        <p:txBody>
          <a:bodyPr>
            <a:normAutofit fontScale="85000" lnSpcReduction="10000"/>
          </a:bodyPr>
          <a:lstStyle/>
          <a:p>
            <a:r>
              <a:rPr lang="en-US" dirty="0"/>
              <a:t>What does it mean by ‘ Animal Welfare’?</a:t>
            </a:r>
          </a:p>
          <a:p>
            <a:r>
              <a:rPr lang="en-US" dirty="0"/>
              <a:t>The animal welfare means how well an animal can cope with all the conditions of the environment in which it lives, or it has been kept.</a:t>
            </a:r>
          </a:p>
          <a:p>
            <a:r>
              <a:rPr lang="en-US" dirty="0"/>
              <a:t>According to scientific evidence, an animal is in a favorable state of welfare. It has the ability and the freedom to express its behavior without any form of restriction. </a:t>
            </a:r>
          </a:p>
          <a:p>
            <a:r>
              <a:rPr lang="en-US" dirty="0"/>
              <a:t>Additionally, the animal should be in health, well-fed, no distress and not suffering from any unbearable or unpleasant states of pain or discomfort. </a:t>
            </a:r>
          </a:p>
          <a:p>
            <a:r>
              <a:rPr lang="en-US" dirty="0"/>
              <a:t>Favorable animal welfare calls for prevention of diseases and also offering of veterinary treatment to those under the distress of conditions. </a:t>
            </a:r>
          </a:p>
          <a:p>
            <a:r>
              <a:rPr lang="en-US" dirty="0"/>
              <a:t>Similarly, there should be appropriate management of their shelter, nutrition as well as handling by humans. </a:t>
            </a:r>
          </a:p>
          <a:p>
            <a:r>
              <a:rPr lang="en-US" dirty="0"/>
              <a:t>All these aspects of animal welfare are the responsibilities of every human where they should consider all the factors involved for proper handling of the animals. </a:t>
            </a:r>
          </a:p>
        </p:txBody>
      </p:sp>
      <p:pic>
        <p:nvPicPr>
          <p:cNvPr id="2050" name="Picture 2" descr="Animal Welfare">
            <a:extLst>
              <a:ext uri="{FF2B5EF4-FFF2-40B4-BE49-F238E27FC236}">
                <a16:creationId xmlns:a16="http://schemas.microsoft.com/office/drawing/2014/main" id="{47F5A6FA-E39B-4932-BD2D-BE6A01E7A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5123" y="2423740"/>
            <a:ext cx="4516877" cy="4434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43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4F880-9EEB-4716-BC89-DBEB39B04644}"/>
              </a:ext>
            </a:extLst>
          </p:cNvPr>
          <p:cNvSpPr>
            <a:spLocks noGrp="1"/>
          </p:cNvSpPr>
          <p:nvPr>
            <p:ph type="title"/>
          </p:nvPr>
        </p:nvSpPr>
        <p:spPr/>
        <p:txBody>
          <a:bodyPr/>
          <a:lstStyle/>
          <a:p>
            <a:r>
              <a:rPr lang="en-US" dirty="0"/>
              <a:t>Principles of Animal Welfare</a:t>
            </a:r>
          </a:p>
        </p:txBody>
      </p:sp>
      <p:sp>
        <p:nvSpPr>
          <p:cNvPr id="3" name="Content Placeholder 2">
            <a:extLst>
              <a:ext uri="{FF2B5EF4-FFF2-40B4-BE49-F238E27FC236}">
                <a16:creationId xmlns:a16="http://schemas.microsoft.com/office/drawing/2014/main" id="{CF3E8BDA-754D-43EC-A798-CEF9F8146AB7}"/>
              </a:ext>
            </a:extLst>
          </p:cNvPr>
          <p:cNvSpPr>
            <a:spLocks noGrp="1"/>
          </p:cNvSpPr>
          <p:nvPr>
            <p:ph idx="1"/>
          </p:nvPr>
        </p:nvSpPr>
        <p:spPr>
          <a:xfrm>
            <a:off x="0" y="2451370"/>
            <a:ext cx="7315200" cy="4406630"/>
          </a:xfrm>
        </p:spPr>
        <p:txBody>
          <a:bodyPr>
            <a:normAutofit fontScale="92500" lnSpcReduction="10000"/>
          </a:bodyPr>
          <a:lstStyle/>
          <a:p>
            <a:r>
              <a:rPr lang="en-US" b="0" i="0" dirty="0">
                <a:solidFill>
                  <a:srgbClr val="000000"/>
                </a:solidFill>
                <a:effectLst/>
                <a:latin typeface="Arial" panose="020B0604020202020204" pitchFamily="34" charset="0"/>
              </a:rPr>
              <a:t>Many stakeholders are involved in the caring of animals such as farmers, trainers, veterinary, zookeepers, among others.</a:t>
            </a:r>
          </a:p>
          <a:p>
            <a:r>
              <a:rPr lang="en-US" b="0" i="0" dirty="0">
                <a:solidFill>
                  <a:srgbClr val="000000"/>
                </a:solidFill>
                <a:effectLst/>
                <a:latin typeface="Arial" panose="020B0604020202020204" pitchFamily="34" charset="0"/>
              </a:rPr>
              <a:t>All the people involved in the caring of animals clearly understand the challenges and how to address them. Any program or business where animals are involved have policies on matters of the animal welfare to ensure that all the necessary care is given to the animals. </a:t>
            </a:r>
          </a:p>
          <a:p>
            <a:r>
              <a:rPr lang="en-US" b="0" i="0" dirty="0">
                <a:solidFill>
                  <a:srgbClr val="000000"/>
                </a:solidFill>
                <a:effectLst/>
                <a:latin typeface="Arial" panose="020B0604020202020204" pitchFamily="34" charset="0"/>
              </a:rPr>
              <a:t>The policies comprise of practices like availing of proper food program which includes clean water, safe handling of the animals and safe environment. </a:t>
            </a:r>
          </a:p>
          <a:p>
            <a:r>
              <a:rPr lang="en-US" b="0" i="0" dirty="0">
                <a:solidFill>
                  <a:srgbClr val="000000"/>
                </a:solidFill>
                <a:effectLst/>
                <a:latin typeface="Arial" panose="020B0604020202020204" pitchFamily="34" charset="0"/>
              </a:rPr>
              <a:t>There are also scrutiny measures where the animals are checked regularly on their health factors such as appetite, energy levels and other behavioral mechanisms. </a:t>
            </a:r>
          </a:p>
          <a:p>
            <a:r>
              <a:rPr lang="en-US" b="0" i="0" dirty="0">
                <a:solidFill>
                  <a:srgbClr val="000000"/>
                </a:solidFill>
                <a:effectLst/>
                <a:latin typeface="Arial" panose="020B0604020202020204" pitchFamily="34" charset="0"/>
              </a:rPr>
              <a:t>There are other methods like scientific measuring tools such as the measure of cortisol levels in the blood which identifies the levels of stress. When all the evaluations test positive, and the animals are comfortable, the welfare is deemed favorable and acceptable. </a:t>
            </a:r>
          </a:p>
        </p:txBody>
      </p:sp>
      <p:pic>
        <p:nvPicPr>
          <p:cNvPr id="3074" name="Picture 2">
            <a:extLst>
              <a:ext uri="{FF2B5EF4-FFF2-40B4-BE49-F238E27FC236}">
                <a16:creationId xmlns:a16="http://schemas.microsoft.com/office/drawing/2014/main" id="{032D3CED-CB9B-4FB0-8FCE-7EFE9D2864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2363820"/>
            <a:ext cx="4876800" cy="4494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104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79092-55D5-4EF6-83E2-445C96EE628D}"/>
              </a:ext>
            </a:extLst>
          </p:cNvPr>
          <p:cNvSpPr>
            <a:spLocks noGrp="1"/>
          </p:cNvSpPr>
          <p:nvPr>
            <p:ph type="title"/>
          </p:nvPr>
        </p:nvSpPr>
        <p:spPr/>
        <p:txBody>
          <a:bodyPr/>
          <a:lstStyle/>
          <a:p>
            <a:pPr algn="ctr"/>
            <a:r>
              <a:rPr lang="en-US" dirty="0"/>
              <a:t>Five Freedoms</a:t>
            </a:r>
          </a:p>
        </p:txBody>
      </p:sp>
      <p:sp>
        <p:nvSpPr>
          <p:cNvPr id="3" name="Content Placeholder 2">
            <a:extLst>
              <a:ext uri="{FF2B5EF4-FFF2-40B4-BE49-F238E27FC236}">
                <a16:creationId xmlns:a16="http://schemas.microsoft.com/office/drawing/2014/main" id="{08CF323F-09F5-4F75-9562-0E205D4FDF4B}"/>
              </a:ext>
            </a:extLst>
          </p:cNvPr>
          <p:cNvSpPr>
            <a:spLocks noGrp="1"/>
          </p:cNvSpPr>
          <p:nvPr>
            <p:ph idx="1"/>
          </p:nvPr>
        </p:nvSpPr>
        <p:spPr>
          <a:xfrm>
            <a:off x="0" y="2603500"/>
            <a:ext cx="7315200" cy="4254500"/>
          </a:xfrm>
        </p:spPr>
        <p:txBody>
          <a:bodyPr>
            <a:normAutofit fontScale="92500" lnSpcReduction="10000"/>
          </a:bodyPr>
          <a:lstStyle/>
          <a:p>
            <a:pPr algn="l"/>
            <a:r>
              <a:rPr lang="en-US" i="0" dirty="0">
                <a:solidFill>
                  <a:srgbClr val="000000"/>
                </a:solidFill>
                <a:effectLst/>
                <a:latin typeface="Arial" panose="020B0604020202020204" pitchFamily="34" charset="0"/>
              </a:rPr>
              <a:t>Animals have freedom of various aspects.</a:t>
            </a:r>
          </a:p>
          <a:p>
            <a:pPr algn="l"/>
            <a:r>
              <a:rPr lang="en-US" i="0" dirty="0">
                <a:solidFill>
                  <a:srgbClr val="000000"/>
                </a:solidFill>
                <a:effectLst/>
                <a:latin typeface="Arial" panose="020B0604020202020204" pitchFamily="34" charset="0"/>
              </a:rPr>
              <a:t>Freedom from Discomfort where the animals require to be provided with the appropriate environment for shelter and resting environment free from any discomfort. </a:t>
            </a:r>
          </a:p>
          <a:p>
            <a:pPr algn="l"/>
            <a:r>
              <a:rPr lang="en-US" i="0" dirty="0">
                <a:solidFill>
                  <a:srgbClr val="000000"/>
                </a:solidFill>
                <a:effectLst/>
                <a:latin typeface="Arial" panose="020B0604020202020204" pitchFamily="34" charset="0"/>
              </a:rPr>
              <a:t>Freedom from any form of thirst and hunger where proper diet should be availed accompanied with fresh water.</a:t>
            </a:r>
          </a:p>
          <a:p>
            <a:pPr algn="l"/>
            <a:r>
              <a:rPr lang="en-US" i="0" dirty="0">
                <a:solidFill>
                  <a:srgbClr val="000000"/>
                </a:solidFill>
                <a:effectLst/>
                <a:latin typeface="Arial" panose="020B0604020202020204" pitchFamily="34" charset="0"/>
              </a:rPr>
              <a:t>Freedom from fear and any form of distress. The animals’ environment should be free from any factors that may cause mental distress to the animal. Safety from pain, injuries or disease. </a:t>
            </a:r>
          </a:p>
          <a:p>
            <a:pPr algn="l"/>
            <a:r>
              <a:rPr lang="en-US" i="0" dirty="0">
                <a:solidFill>
                  <a:srgbClr val="000000"/>
                </a:solidFill>
                <a:effectLst/>
                <a:latin typeface="Arial" panose="020B0604020202020204" pitchFamily="34" charset="0"/>
              </a:rPr>
              <a:t>The animals should be protected from any factors that may cause injuries; hence they should always be done check-up to diagnose in case of any form of disease or body injuries. </a:t>
            </a:r>
          </a:p>
          <a:p>
            <a:pPr algn="l"/>
            <a:r>
              <a:rPr lang="en-US" i="0" dirty="0">
                <a:solidFill>
                  <a:srgbClr val="000000"/>
                </a:solidFill>
                <a:effectLst/>
                <a:latin typeface="Arial" panose="020B0604020202020204" pitchFamily="34" charset="0"/>
              </a:rPr>
              <a:t>Freedom to freely display their normal behavior where they should be provided with sufficient space in their facilities while with their companions. </a:t>
            </a:r>
            <a:endParaRPr lang="en-US" dirty="0"/>
          </a:p>
        </p:txBody>
      </p:sp>
      <p:pic>
        <p:nvPicPr>
          <p:cNvPr id="1026" name="Picture 2" descr="The Five Freedoms: A history lesson in animal care and welfare - 4-H Animal  Science">
            <a:extLst>
              <a:ext uri="{FF2B5EF4-FFF2-40B4-BE49-F238E27FC236}">
                <a16:creationId xmlns:a16="http://schemas.microsoft.com/office/drawing/2014/main" id="{88B845D4-5FF6-4D86-927A-BD3E8AED38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8957" y="4405744"/>
            <a:ext cx="4663044" cy="24522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eedlots and the five animal welfare freedoms – Animal Health Australia">
            <a:extLst>
              <a:ext uri="{FF2B5EF4-FFF2-40B4-BE49-F238E27FC236}">
                <a16:creationId xmlns:a16="http://schemas.microsoft.com/office/drawing/2014/main" id="{D1348330-7AFE-4D37-BFDC-C63862D701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8957" y="2779247"/>
            <a:ext cx="4663044"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679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7CE53-57AF-406F-B55E-C13AB828A372}"/>
              </a:ext>
            </a:extLst>
          </p:cNvPr>
          <p:cNvSpPr>
            <a:spLocks noGrp="1"/>
          </p:cNvSpPr>
          <p:nvPr>
            <p:ph type="title"/>
          </p:nvPr>
        </p:nvSpPr>
        <p:spPr/>
        <p:txBody>
          <a:bodyPr/>
          <a:lstStyle/>
          <a:p>
            <a:pPr algn="ctr"/>
            <a:r>
              <a:rPr lang="en-US" dirty="0"/>
              <a:t>Benefits of Animal Welfare</a:t>
            </a:r>
          </a:p>
        </p:txBody>
      </p:sp>
      <p:sp>
        <p:nvSpPr>
          <p:cNvPr id="3" name="Content Placeholder 2">
            <a:extLst>
              <a:ext uri="{FF2B5EF4-FFF2-40B4-BE49-F238E27FC236}">
                <a16:creationId xmlns:a16="http://schemas.microsoft.com/office/drawing/2014/main" id="{13240917-BF78-4769-B651-BDB7715935D3}"/>
              </a:ext>
            </a:extLst>
          </p:cNvPr>
          <p:cNvSpPr>
            <a:spLocks noGrp="1"/>
          </p:cNvSpPr>
          <p:nvPr>
            <p:ph idx="1"/>
          </p:nvPr>
        </p:nvSpPr>
        <p:spPr>
          <a:xfrm>
            <a:off x="0" y="2603500"/>
            <a:ext cx="8015844" cy="4254500"/>
          </a:xfrm>
        </p:spPr>
        <p:txBody>
          <a:bodyPr>
            <a:normAutofit/>
          </a:bodyPr>
          <a:lstStyle/>
          <a:p>
            <a:r>
              <a:rPr lang="en-US" dirty="0">
                <a:latin typeface="Times New Roman" panose="02020603050405020304" pitchFamily="18" charset="0"/>
                <a:cs typeface="Times New Roman" panose="02020603050405020304" pitchFamily="18" charset="0"/>
              </a:rPr>
              <a:t>The animal welfare management has its benefits across all the animals, both the domestic and the wild animals. </a:t>
            </a:r>
          </a:p>
          <a:p>
            <a:r>
              <a:rPr lang="en-US" dirty="0">
                <a:latin typeface="Times New Roman" panose="02020603050405020304" pitchFamily="18" charset="0"/>
                <a:cs typeface="Times New Roman" panose="02020603050405020304" pitchFamily="18" charset="0"/>
              </a:rPr>
              <a:t>In livestock, the welfare of the animals increases productivity while improving the quality of meat for those that produce meat (Sinclair, Fryer, &amp; Phillips, 2019).</a:t>
            </a:r>
          </a:p>
          <a:p>
            <a:r>
              <a:rPr lang="en-US" dirty="0">
                <a:latin typeface="Times New Roman" panose="02020603050405020304" pitchFamily="18" charset="0"/>
                <a:cs typeface="Times New Roman" panose="02020603050405020304" pitchFamily="18" charset="0"/>
              </a:rPr>
              <a:t>The welfare also prevents harmful activities like poaching for financial gain. </a:t>
            </a:r>
          </a:p>
          <a:p>
            <a:r>
              <a:rPr lang="en-US" dirty="0">
                <a:latin typeface="Times New Roman" panose="02020603050405020304" pitchFamily="18" charset="0"/>
                <a:cs typeface="Times New Roman" panose="02020603050405020304" pitchFamily="18" charset="0"/>
              </a:rPr>
              <a:t>In other cases, the animals are used wrongly for entertainment purposes against their freedom while making them distressful. </a:t>
            </a:r>
          </a:p>
          <a:p>
            <a:r>
              <a:rPr lang="en-US" dirty="0">
                <a:latin typeface="Times New Roman" panose="02020603050405020304" pitchFamily="18" charset="0"/>
                <a:cs typeface="Times New Roman" panose="02020603050405020304" pitchFamily="18" charset="0"/>
              </a:rPr>
              <a:t>The welfare ensures that the animals enjoy all the freedoms such as proper diet, safe shelter, freedom from fear, pain or distress, among others. </a:t>
            </a:r>
          </a:p>
          <a:p>
            <a:r>
              <a:rPr lang="en-US" dirty="0">
                <a:latin typeface="Times New Roman" panose="02020603050405020304" pitchFamily="18" charset="0"/>
                <a:cs typeface="Times New Roman" panose="02020603050405020304" pitchFamily="18" charset="0"/>
              </a:rPr>
              <a:t>Through the welfare, preservation of the ecosystem is easily managed.</a:t>
            </a:r>
            <a:br>
              <a:rPr lang="en-US" b="0" i="0" dirty="0">
                <a:solidFill>
                  <a:srgbClr val="EA6C11"/>
                </a:solidFill>
                <a:effectLst/>
                <a:latin typeface="FuturaRound-Book"/>
              </a:rPr>
            </a:br>
            <a:endParaRPr lang="en-US" dirty="0">
              <a:latin typeface="Times New Roman" panose="02020603050405020304" pitchFamily="18" charset="0"/>
              <a:cs typeface="Times New Roman" panose="02020603050405020304" pitchFamily="18" charset="0"/>
            </a:endParaRPr>
          </a:p>
        </p:txBody>
      </p:sp>
      <p:pic>
        <p:nvPicPr>
          <p:cNvPr id="3074" name="Picture 2" descr="Farm animal welfare | World Animal Protection">
            <a:extLst>
              <a:ext uri="{FF2B5EF4-FFF2-40B4-BE49-F238E27FC236}">
                <a16:creationId xmlns:a16="http://schemas.microsoft.com/office/drawing/2014/main" id="{8CD026E6-A85F-4216-992C-7D5A004583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5844" y="2603500"/>
            <a:ext cx="4176156" cy="425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677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8FCE0-EC99-4CB0-BFA2-5634288694F4}"/>
              </a:ext>
            </a:extLst>
          </p:cNvPr>
          <p:cNvSpPr>
            <a:spLocks noGrp="1"/>
          </p:cNvSpPr>
          <p:nvPr>
            <p:ph type="title"/>
          </p:nvPr>
        </p:nvSpPr>
        <p:spPr/>
        <p:txBody>
          <a:bodyPr/>
          <a:lstStyle/>
          <a:p>
            <a:pPr algn="ctr"/>
            <a:r>
              <a:rPr lang="en-US" dirty="0"/>
              <a:t>Wild Animals Welfare</a:t>
            </a:r>
          </a:p>
        </p:txBody>
      </p:sp>
      <p:sp>
        <p:nvSpPr>
          <p:cNvPr id="3" name="Content Placeholder 2">
            <a:extLst>
              <a:ext uri="{FF2B5EF4-FFF2-40B4-BE49-F238E27FC236}">
                <a16:creationId xmlns:a16="http://schemas.microsoft.com/office/drawing/2014/main" id="{56F4AE6C-73D9-4A00-9874-D53C7EA9CAA2}"/>
              </a:ext>
            </a:extLst>
          </p:cNvPr>
          <p:cNvSpPr>
            <a:spLocks noGrp="1"/>
          </p:cNvSpPr>
          <p:nvPr>
            <p:ph idx="1"/>
          </p:nvPr>
        </p:nvSpPr>
        <p:spPr>
          <a:xfrm>
            <a:off x="0" y="2603500"/>
            <a:ext cx="7232073" cy="4254500"/>
          </a:xfrm>
        </p:spPr>
        <p:txBody>
          <a:bodyPr>
            <a:normAutofit fontScale="92500" lnSpcReduction="10000"/>
          </a:bodyPr>
          <a:lstStyle/>
          <a:p>
            <a:pPr algn="l" fontAlgn="base"/>
            <a:r>
              <a:rPr lang="en-US" b="0" i="0" dirty="0">
                <a:solidFill>
                  <a:srgbClr val="333333"/>
                </a:solidFill>
                <a:effectLst/>
                <a:latin typeface="Lucida Grande"/>
              </a:rPr>
              <a:t>The wildlife management and conservation have been a key focus following the expansion of human lands and freshwater areas coupled with climatic change impacts.  </a:t>
            </a:r>
          </a:p>
          <a:p>
            <a:pPr algn="l" fontAlgn="base"/>
            <a:r>
              <a:rPr lang="en-US" b="0" i="0" dirty="0">
                <a:solidFill>
                  <a:srgbClr val="333333"/>
                </a:solidFill>
                <a:effectLst/>
                <a:latin typeface="Lucida Grande"/>
              </a:rPr>
              <a:t>The conservation measures are important since from them policies can be easily formulated for the conservation of different wildlife habitats. </a:t>
            </a:r>
          </a:p>
          <a:p>
            <a:pPr algn="l" fontAlgn="base"/>
            <a:r>
              <a:rPr lang="en-US" b="0" i="0" dirty="0">
                <a:solidFill>
                  <a:srgbClr val="333333"/>
                </a:solidFill>
                <a:effectLst/>
                <a:latin typeface="Lucida Grande"/>
              </a:rPr>
              <a:t>Wildlife has for long been an essential resource to all humans since through it there are various provisions such as food, leather, fur among others which are vital in human survival. </a:t>
            </a:r>
          </a:p>
          <a:p>
            <a:pPr algn="l" fontAlgn="base"/>
            <a:r>
              <a:rPr lang="en-US" b="0" i="0" dirty="0">
                <a:solidFill>
                  <a:srgbClr val="333333"/>
                </a:solidFill>
                <a:effectLst/>
                <a:latin typeface="Lucida Grande"/>
              </a:rPr>
              <a:t>The wildlife is, therefore, a significant aspect of the economy and culture. Wild animals also are a source of entertainment in zoos, circuses and wild parks. </a:t>
            </a:r>
          </a:p>
          <a:p>
            <a:pPr algn="l" fontAlgn="base"/>
            <a:r>
              <a:rPr lang="en-US" b="0" i="0" dirty="0">
                <a:solidFill>
                  <a:srgbClr val="333333"/>
                </a:solidFill>
                <a:effectLst/>
                <a:latin typeface="Lucida Grande"/>
              </a:rPr>
              <a:t>Conversely, wild animals can be threatening to human life since at times they can be a source of human diseases, and they can also destroy crops. </a:t>
            </a:r>
          </a:p>
          <a:p>
            <a:endParaRPr lang="en-US" dirty="0"/>
          </a:p>
        </p:txBody>
      </p:sp>
      <p:pic>
        <p:nvPicPr>
          <p:cNvPr id="2050" name="Picture 2" descr="Banner">
            <a:extLst>
              <a:ext uri="{FF2B5EF4-FFF2-40B4-BE49-F238E27FC236}">
                <a16:creationId xmlns:a16="http://schemas.microsoft.com/office/drawing/2014/main" id="{038CFEB2-9547-4B2C-85E8-545BE88B8F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2072" y="2603500"/>
            <a:ext cx="4959927" cy="425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776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D642-296D-498C-A8B3-9AFEB48423D9}"/>
              </a:ext>
            </a:extLst>
          </p:cNvPr>
          <p:cNvSpPr>
            <a:spLocks noGrp="1"/>
          </p:cNvSpPr>
          <p:nvPr>
            <p:ph type="title"/>
          </p:nvPr>
        </p:nvSpPr>
        <p:spPr/>
        <p:txBody>
          <a:bodyPr/>
          <a:lstStyle/>
          <a:p>
            <a:pPr algn="ctr"/>
            <a:r>
              <a:rPr lang="en-US" dirty="0"/>
              <a:t>Wild Animals Welfare</a:t>
            </a:r>
          </a:p>
        </p:txBody>
      </p:sp>
      <p:sp>
        <p:nvSpPr>
          <p:cNvPr id="3" name="Content Placeholder 2">
            <a:extLst>
              <a:ext uri="{FF2B5EF4-FFF2-40B4-BE49-F238E27FC236}">
                <a16:creationId xmlns:a16="http://schemas.microsoft.com/office/drawing/2014/main" id="{123FA646-83B8-4EEE-B97F-6E5EF179CAF4}"/>
              </a:ext>
            </a:extLst>
          </p:cNvPr>
          <p:cNvSpPr>
            <a:spLocks noGrp="1"/>
          </p:cNvSpPr>
          <p:nvPr>
            <p:ph idx="1"/>
          </p:nvPr>
        </p:nvSpPr>
        <p:spPr>
          <a:xfrm>
            <a:off x="0" y="2603500"/>
            <a:ext cx="8051470" cy="4254500"/>
          </a:xfrm>
        </p:spPr>
        <p:txBody>
          <a:bodyPr>
            <a:normAutofit fontScale="92500" lnSpcReduction="20000"/>
          </a:bodyPr>
          <a:lstStyle/>
          <a:p>
            <a:pPr>
              <a:spcBef>
                <a:spcPts val="0"/>
              </a:spcBef>
              <a:spcAft>
                <a:spcPts val="0"/>
              </a:spcAft>
            </a:pPr>
            <a:r>
              <a:rPr lang="en-US" sz="2000" dirty="0">
                <a:solidFill>
                  <a:srgbClr val="0E101A"/>
                </a:solidFill>
                <a:effectLst/>
              </a:rPr>
              <a:t>Management critical to the debates on wildlife conservation</a:t>
            </a:r>
            <a:r>
              <a:rPr lang="en-US" sz="2000" dirty="0">
                <a:solidFill>
                  <a:srgbClr val="0E101A"/>
                </a:solidFill>
              </a:rPr>
              <a:t>.  </a:t>
            </a:r>
          </a:p>
          <a:p>
            <a:pPr>
              <a:spcBef>
                <a:spcPts val="0"/>
              </a:spcBef>
              <a:spcAft>
                <a:spcPts val="0"/>
              </a:spcAft>
            </a:pPr>
            <a:r>
              <a:rPr lang="en-US" sz="2000" dirty="0">
                <a:solidFill>
                  <a:srgbClr val="0E101A"/>
                </a:solidFill>
              </a:rPr>
              <a:t>Though there are debates in modern society about wildlife, there are values that have increasingly being emphasized. </a:t>
            </a:r>
          </a:p>
          <a:p>
            <a:pPr>
              <a:spcBef>
                <a:spcPts val="0"/>
              </a:spcBef>
              <a:spcAft>
                <a:spcPts val="0"/>
              </a:spcAft>
            </a:pPr>
            <a:r>
              <a:rPr lang="en-US" sz="2000" dirty="0">
                <a:solidFill>
                  <a:srgbClr val="0E101A"/>
                </a:solidFill>
              </a:rPr>
              <a:t>The main focus is on the welfare where the wellbeing of every animal is important and valued. </a:t>
            </a:r>
          </a:p>
          <a:p>
            <a:pPr>
              <a:spcBef>
                <a:spcPts val="0"/>
              </a:spcBef>
            </a:pPr>
            <a:r>
              <a:rPr lang="en-US" sz="2000" dirty="0">
                <a:solidFill>
                  <a:srgbClr val="0E101A"/>
                </a:solidFill>
              </a:rPr>
              <a:t>Other significant concerns also involve the protection of some species in the animal population hence preserving the overall ecosystem in which the animals are part of the system. </a:t>
            </a:r>
          </a:p>
          <a:p>
            <a:pPr>
              <a:spcBef>
                <a:spcPts val="0"/>
              </a:spcBef>
            </a:pPr>
            <a:r>
              <a:rPr lang="en-US" sz="2000" dirty="0">
                <a:solidFill>
                  <a:srgbClr val="0E101A"/>
                </a:solidFill>
              </a:rPr>
              <a:t>In most cases, wild animals are left to care for themselves and live their lives without scrutiny (</a:t>
            </a:r>
            <a:r>
              <a:rPr lang="en-US" sz="2000" dirty="0" err="1">
                <a:solidFill>
                  <a:srgbClr val="0E101A"/>
                </a:solidFill>
              </a:rPr>
              <a:t>Gamborg</a:t>
            </a:r>
            <a:r>
              <a:rPr lang="en-US" sz="2000" dirty="0">
                <a:solidFill>
                  <a:srgbClr val="0E101A"/>
                </a:solidFill>
              </a:rPr>
              <a:t> </a:t>
            </a:r>
            <a:r>
              <a:rPr lang="en-US" sz="2000" i="1" dirty="0">
                <a:solidFill>
                  <a:srgbClr val="0E101A"/>
                </a:solidFill>
              </a:rPr>
              <a:t>et al.</a:t>
            </a:r>
            <a:r>
              <a:rPr lang="en-US" sz="2000" dirty="0">
                <a:solidFill>
                  <a:srgbClr val="0E101A"/>
                </a:solidFill>
              </a:rPr>
              <a:t> 2010).</a:t>
            </a:r>
          </a:p>
          <a:p>
            <a:pPr>
              <a:spcBef>
                <a:spcPts val="0"/>
              </a:spcBef>
            </a:pPr>
            <a:r>
              <a:rPr lang="en-US" sz="2000" dirty="0">
                <a:solidFill>
                  <a:srgbClr val="0E101A"/>
                </a:solidFill>
              </a:rPr>
              <a:t>Therefore concerns have been raised where the conservation includes not only the animals but also their habitats which have been threatened by the humans. </a:t>
            </a:r>
          </a:p>
          <a:p>
            <a:pPr>
              <a:spcBef>
                <a:spcPts val="0"/>
              </a:spcBef>
            </a:pPr>
            <a:r>
              <a:rPr lang="en-US" sz="2000" dirty="0">
                <a:solidFill>
                  <a:srgbClr val="0E101A"/>
                </a:solidFill>
              </a:rPr>
              <a:t>Active management of wildlife has been taken in the dimension controlling species. </a:t>
            </a:r>
          </a:p>
          <a:p>
            <a:pPr>
              <a:spcBef>
                <a:spcPts val="0"/>
              </a:spcBef>
            </a:pPr>
            <a:r>
              <a:rPr lang="en-US" sz="2000" dirty="0">
                <a:solidFill>
                  <a:srgbClr val="0E101A"/>
                </a:solidFill>
              </a:rPr>
              <a:t>The key critical questions are to consider what is there to protect and balancing the values such as nature protection. </a:t>
            </a:r>
          </a:p>
        </p:txBody>
      </p:sp>
      <p:pic>
        <p:nvPicPr>
          <p:cNvPr id="1026" name="Picture 2" descr="Basic knowledge | SFM Toolbox | Food and Agriculture Organization of the  United Nations">
            <a:extLst>
              <a:ext uri="{FF2B5EF4-FFF2-40B4-BE49-F238E27FC236}">
                <a16:creationId xmlns:a16="http://schemas.microsoft.com/office/drawing/2014/main" id="{8FC7BFBB-AF9B-4FEA-B583-624695989B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468" y="2603501"/>
            <a:ext cx="4235532" cy="425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439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C910E-9A0C-415E-B126-4EE75364AC87}"/>
              </a:ext>
            </a:extLst>
          </p:cNvPr>
          <p:cNvSpPr>
            <a:spLocks noGrp="1"/>
          </p:cNvSpPr>
          <p:nvPr>
            <p:ph type="title"/>
          </p:nvPr>
        </p:nvSpPr>
        <p:spPr/>
        <p:txBody>
          <a:bodyPr/>
          <a:lstStyle/>
          <a:p>
            <a:r>
              <a:rPr lang="en-US" b="1" i="0" dirty="0">
                <a:solidFill>
                  <a:srgbClr val="FF0000"/>
                </a:solidFill>
                <a:effectLst/>
                <a:latin typeface="Lucida Grande"/>
              </a:rPr>
              <a:t>Values at stake in wildlife management</a:t>
            </a:r>
            <a:endParaRPr lang="en-US" dirty="0">
              <a:solidFill>
                <a:srgbClr val="FF0000"/>
              </a:solidFill>
            </a:endParaRPr>
          </a:p>
        </p:txBody>
      </p:sp>
      <p:sp>
        <p:nvSpPr>
          <p:cNvPr id="3" name="Content Placeholder 2">
            <a:extLst>
              <a:ext uri="{FF2B5EF4-FFF2-40B4-BE49-F238E27FC236}">
                <a16:creationId xmlns:a16="http://schemas.microsoft.com/office/drawing/2014/main" id="{1646BD44-297E-4C49-8F84-AB0E60A57E04}"/>
              </a:ext>
            </a:extLst>
          </p:cNvPr>
          <p:cNvSpPr>
            <a:spLocks noGrp="1"/>
          </p:cNvSpPr>
          <p:nvPr>
            <p:ph idx="1"/>
          </p:nvPr>
        </p:nvSpPr>
        <p:spPr>
          <a:xfrm>
            <a:off x="0" y="2570843"/>
            <a:ext cx="7296991" cy="4254500"/>
          </a:xfrm>
        </p:spPr>
        <p:txBody>
          <a:bodyPr>
            <a:normAutofit/>
          </a:bodyPr>
          <a:lstStyle/>
          <a:p>
            <a:pPr algn="l" fontAlgn="base"/>
            <a:r>
              <a:rPr lang="en-US" dirty="0">
                <a:solidFill>
                  <a:srgbClr val="333333"/>
                </a:solidFill>
                <a:latin typeface="Lucida Grande"/>
              </a:rPr>
              <a:t>In the management of wildlife and the conservation measures, the two approaches are nature preservation and use of nature wisely.  Both approaches do not support wildlife destruction. </a:t>
            </a:r>
          </a:p>
          <a:p>
            <a:pPr algn="l" fontAlgn="base"/>
            <a:r>
              <a:rPr lang="en-US" dirty="0">
                <a:solidFill>
                  <a:srgbClr val="333333"/>
                </a:solidFill>
                <a:latin typeface="Lucida Grande"/>
              </a:rPr>
              <a:t>When it comes to actually manage nature, the two approaches, however, differ in arguments. </a:t>
            </a:r>
          </a:p>
          <a:p>
            <a:pPr algn="l" fontAlgn="base"/>
            <a:r>
              <a:rPr lang="en-US" dirty="0">
                <a:solidFill>
                  <a:srgbClr val="333333"/>
                </a:solidFill>
                <a:latin typeface="Lucida Grande"/>
              </a:rPr>
              <a:t>The wise approach applies the use of wild nature as a source of food, raw materials for different timber industries and for recreation activities. </a:t>
            </a:r>
          </a:p>
          <a:p>
            <a:pPr algn="l" fontAlgn="base"/>
            <a:r>
              <a:rPr lang="en-US" dirty="0">
                <a:solidFill>
                  <a:srgbClr val="333333"/>
                </a:solidFill>
                <a:latin typeface="Lucida Grande"/>
              </a:rPr>
              <a:t>The approach appeals to the interests of most humans for a long time and is also called sustainable use approach. </a:t>
            </a:r>
          </a:p>
          <a:p>
            <a:pPr algn="l" fontAlgn="base"/>
            <a:r>
              <a:rPr lang="en-US" dirty="0">
                <a:solidFill>
                  <a:srgbClr val="333333"/>
                </a:solidFill>
                <a:latin typeface="Lucida Grande"/>
              </a:rPr>
              <a:t>The aim of the management is in enhancing and maintenance of the yield of nature which is a valued resource among humans. </a:t>
            </a:r>
            <a:endParaRPr lang="en-US" b="0" i="0" dirty="0">
              <a:solidFill>
                <a:srgbClr val="333333"/>
              </a:solidFill>
              <a:effectLst/>
              <a:latin typeface="Lucida Grande"/>
            </a:endParaRPr>
          </a:p>
          <a:p>
            <a:endParaRPr lang="en-US" dirty="0"/>
          </a:p>
        </p:txBody>
      </p:sp>
      <p:pic>
        <p:nvPicPr>
          <p:cNvPr id="3074" name="Picture 2" descr="COVID-19, Africa's conservation and trophy hunting dilemma">
            <a:extLst>
              <a:ext uri="{FF2B5EF4-FFF2-40B4-BE49-F238E27FC236}">
                <a16:creationId xmlns:a16="http://schemas.microsoft.com/office/drawing/2014/main" id="{D156248D-B384-4065-8589-204F6A7D9D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6366" y="5359606"/>
            <a:ext cx="2275634" cy="14954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eeking cash, Zimbabwe sells 35 elephants to China | World News,The Indian  Express">
            <a:extLst>
              <a:ext uri="{FF2B5EF4-FFF2-40B4-BE49-F238E27FC236}">
                <a16:creationId xmlns:a16="http://schemas.microsoft.com/office/drawing/2014/main" id="{02301E62-E834-4111-B1D8-8769F213A6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6991" y="2315688"/>
            <a:ext cx="4895009" cy="303101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portance of Wildlife Conservation | What is it? Why? How?">
            <a:extLst>
              <a:ext uri="{FF2B5EF4-FFF2-40B4-BE49-F238E27FC236}">
                <a16:creationId xmlns:a16="http://schemas.microsoft.com/office/drawing/2014/main" id="{C3843B1B-E143-45AB-8D2F-2E75D0E308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6991" y="5359607"/>
            <a:ext cx="2619375" cy="1498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9619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EB687-00C7-4331-92BA-25A88C93598B}"/>
              </a:ext>
            </a:extLst>
          </p:cNvPr>
          <p:cNvSpPr>
            <a:spLocks noGrp="1"/>
          </p:cNvSpPr>
          <p:nvPr>
            <p:ph type="title"/>
          </p:nvPr>
        </p:nvSpPr>
        <p:spPr/>
        <p:txBody>
          <a:bodyPr/>
          <a:lstStyle/>
          <a:p>
            <a:pPr algn="ctr"/>
            <a:r>
              <a:rPr lang="en-US" dirty="0"/>
              <a:t>Preservationist Approach</a:t>
            </a:r>
          </a:p>
        </p:txBody>
      </p:sp>
      <p:sp>
        <p:nvSpPr>
          <p:cNvPr id="3" name="Content Placeholder 2">
            <a:extLst>
              <a:ext uri="{FF2B5EF4-FFF2-40B4-BE49-F238E27FC236}">
                <a16:creationId xmlns:a16="http://schemas.microsoft.com/office/drawing/2014/main" id="{E63F34AF-6807-4233-8CF5-370710185837}"/>
              </a:ext>
            </a:extLst>
          </p:cNvPr>
          <p:cNvSpPr>
            <a:spLocks noGrp="1"/>
          </p:cNvSpPr>
          <p:nvPr>
            <p:ph idx="1"/>
          </p:nvPr>
        </p:nvSpPr>
        <p:spPr>
          <a:xfrm>
            <a:off x="0" y="2603500"/>
            <a:ext cx="8063346" cy="4254500"/>
          </a:xfrm>
        </p:spPr>
        <p:txBody>
          <a:bodyPr>
            <a:normAutofit/>
          </a:bodyPr>
          <a:lstStyle/>
          <a:p>
            <a:pPr algn="l" fontAlgn="base"/>
            <a:r>
              <a:rPr lang="en-US" b="0" i="0" dirty="0">
                <a:solidFill>
                  <a:srgbClr val="333333"/>
                </a:solidFill>
                <a:effectLst/>
                <a:latin typeface="Lucida Grande"/>
              </a:rPr>
              <a:t>The approach aims at protecting the undefiled nature and not use it. The approach also advocates for the rehabilitation of the damaged environment and nature through various interventions and projects. </a:t>
            </a:r>
          </a:p>
          <a:p>
            <a:pPr algn="l" fontAlgn="base"/>
            <a:r>
              <a:rPr lang="en-US" b="0" i="0" dirty="0">
                <a:solidFill>
                  <a:srgbClr val="333333"/>
                </a:solidFill>
                <a:effectLst/>
                <a:latin typeface="Lucida Grande"/>
              </a:rPr>
              <a:t>The perspective also argues that the wild should be allowed to develop without interference from humans. Therefore it means the development is natural.  </a:t>
            </a:r>
          </a:p>
          <a:p>
            <a:pPr algn="l" fontAlgn="base"/>
            <a:r>
              <a:rPr lang="en-US" b="0" i="0" dirty="0">
                <a:solidFill>
                  <a:srgbClr val="333333"/>
                </a:solidFill>
                <a:effectLst/>
                <a:latin typeface="Lucida Grande"/>
              </a:rPr>
              <a:t>In case of </a:t>
            </a:r>
            <a:r>
              <a:rPr lang="en-US" dirty="0">
                <a:solidFill>
                  <a:srgbClr val="333333"/>
                </a:solidFill>
                <a:latin typeface="Lucida Grande"/>
              </a:rPr>
              <a:t>recreation, there should be no trace left to prove that the place has been interfered with. </a:t>
            </a:r>
            <a:endParaRPr lang="en-US" b="0" i="0" dirty="0">
              <a:solidFill>
                <a:srgbClr val="333333"/>
              </a:solidFill>
              <a:effectLst/>
              <a:latin typeface="Lucida Grande"/>
            </a:endParaRPr>
          </a:p>
          <a:p>
            <a:pPr algn="l" fontAlgn="base"/>
            <a:r>
              <a:rPr lang="en-US" b="0" i="0" dirty="0">
                <a:solidFill>
                  <a:srgbClr val="333333"/>
                </a:solidFill>
                <a:effectLst/>
                <a:latin typeface="Lucida Grande"/>
              </a:rPr>
              <a:t>The value of resources has become an important aspect in the management of wildlife. </a:t>
            </a:r>
            <a:endParaRPr lang="en-US" dirty="0">
              <a:solidFill>
                <a:srgbClr val="333333"/>
              </a:solidFill>
              <a:latin typeface="Lucida Grande"/>
            </a:endParaRPr>
          </a:p>
          <a:p>
            <a:pPr algn="l" fontAlgn="base"/>
            <a:r>
              <a:rPr lang="en-US" b="0" i="0" dirty="0">
                <a:solidFill>
                  <a:srgbClr val="333333"/>
                </a:solidFill>
                <a:effectLst/>
                <a:latin typeface="Lucida Grande"/>
              </a:rPr>
              <a:t>The values include ecological systems, species values and the importance of the welfare of animals. </a:t>
            </a:r>
            <a:endParaRPr lang="en-US" dirty="0"/>
          </a:p>
        </p:txBody>
      </p:sp>
      <p:pic>
        <p:nvPicPr>
          <p:cNvPr id="2050" name="Picture 2" descr="Species extinction is a great moral wrong">
            <a:extLst>
              <a:ext uri="{FF2B5EF4-FFF2-40B4-BE49-F238E27FC236}">
                <a16:creationId xmlns:a16="http://schemas.microsoft.com/office/drawing/2014/main" id="{9A33A04F-59AF-414F-9F57-40F33C4A1D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3346" y="2603500"/>
            <a:ext cx="4128654" cy="425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352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EE645-8D9A-441D-91FB-1C5EB824BBE8}"/>
              </a:ext>
            </a:extLst>
          </p:cNvPr>
          <p:cNvSpPr>
            <a:spLocks noGrp="1"/>
          </p:cNvSpPr>
          <p:nvPr>
            <p:ph type="title"/>
          </p:nvPr>
        </p:nvSpPr>
        <p:spPr/>
        <p:txBody>
          <a:bodyPr/>
          <a:lstStyle/>
          <a:p>
            <a:pPr algn="ctr"/>
            <a:r>
              <a:rPr lang="en-US" dirty="0"/>
              <a:t>Conclusion</a:t>
            </a:r>
          </a:p>
        </p:txBody>
      </p:sp>
      <p:sp>
        <p:nvSpPr>
          <p:cNvPr id="3" name="Content Placeholder 2">
            <a:extLst>
              <a:ext uri="{FF2B5EF4-FFF2-40B4-BE49-F238E27FC236}">
                <a16:creationId xmlns:a16="http://schemas.microsoft.com/office/drawing/2014/main" id="{23AC4AB4-6A04-403D-BA9F-FA8925638305}"/>
              </a:ext>
            </a:extLst>
          </p:cNvPr>
          <p:cNvSpPr>
            <a:spLocks noGrp="1"/>
          </p:cNvSpPr>
          <p:nvPr>
            <p:ph idx="1"/>
          </p:nvPr>
        </p:nvSpPr>
        <p:spPr>
          <a:xfrm>
            <a:off x="-1" y="2603500"/>
            <a:ext cx="7343775" cy="4254500"/>
          </a:xfrm>
        </p:spPr>
        <p:txBody>
          <a:bodyPr/>
          <a:lstStyle/>
          <a:p>
            <a:r>
              <a:rPr lang="en-US" dirty="0"/>
              <a:t>In conclusion, therefore, animal welfare is an initiative that is paramount importance not only to the animals but also to the whole ecosystem. </a:t>
            </a:r>
          </a:p>
          <a:p>
            <a:r>
              <a:rPr lang="en-US" dirty="0"/>
              <a:t>The animal welfare consists of several domains such as food, shelter, health, behavioral aspects, environment and mental state.</a:t>
            </a:r>
          </a:p>
          <a:p>
            <a:r>
              <a:rPr lang="en-US" dirty="0"/>
              <a:t>There are principles that govern the animal welfare initiatives where the management is based on the approach of the wise nature and the preservationist approach. </a:t>
            </a:r>
          </a:p>
          <a:p>
            <a:r>
              <a:rPr lang="en-US" dirty="0"/>
              <a:t>The wildlife management is the critical aspect that requires keen focus by every human being since the domestic animals have the necessary care from the owners. </a:t>
            </a:r>
          </a:p>
        </p:txBody>
      </p:sp>
      <p:pic>
        <p:nvPicPr>
          <p:cNvPr id="4098" name="Picture 2" descr="Nature, Landscape, Lake Of Fire, Volcano">
            <a:extLst>
              <a:ext uri="{FF2B5EF4-FFF2-40B4-BE49-F238E27FC236}">
                <a16:creationId xmlns:a16="http://schemas.microsoft.com/office/drawing/2014/main" id="{09D4F636-7788-4CA9-9337-F7C4B50708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3775" y="2603500"/>
            <a:ext cx="4848225" cy="425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606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3AEF-32CD-448A-A985-15E29CAA21B0}"/>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D819FEBA-F8D0-452A-9D2F-73A4CB47E94E}"/>
              </a:ext>
            </a:extLst>
          </p:cNvPr>
          <p:cNvSpPr>
            <a:spLocks noGrp="1"/>
          </p:cNvSpPr>
          <p:nvPr>
            <p:ph idx="1"/>
          </p:nvPr>
        </p:nvSpPr>
        <p:spPr>
          <a:xfrm>
            <a:off x="0" y="2603500"/>
            <a:ext cx="12192000" cy="4254500"/>
          </a:xfrm>
        </p:spPr>
        <p:txBody>
          <a:bodyPr/>
          <a:lstStyle/>
          <a:p>
            <a:r>
              <a:rPr lang="en-US" i="0" dirty="0">
                <a:solidFill>
                  <a:schemeClr val="tx1"/>
                </a:solidFill>
                <a:effectLst/>
              </a:rPr>
              <a:t>Dubois S, Fenwick N, Ryan EA, Baker L, Baker SE, </a:t>
            </a:r>
            <a:r>
              <a:rPr lang="en-US" i="0" dirty="0" err="1">
                <a:solidFill>
                  <a:schemeClr val="tx1"/>
                </a:solidFill>
                <a:effectLst/>
              </a:rPr>
              <a:t>Beausoleil</a:t>
            </a:r>
            <a:r>
              <a:rPr lang="en-US" i="0" dirty="0">
                <a:solidFill>
                  <a:schemeClr val="tx1"/>
                </a:solidFill>
                <a:effectLst/>
              </a:rPr>
              <a:t> NJ, Carter S, Cartwright B, Costa F, Draper C. (2017). International consensus principles for ethical wildlife control. </a:t>
            </a:r>
            <a:r>
              <a:rPr lang="en-US" i="1" dirty="0">
                <a:solidFill>
                  <a:schemeClr val="tx1"/>
                </a:solidFill>
                <a:effectLst/>
              </a:rPr>
              <a:t>Conservation Biology</a:t>
            </a:r>
            <a:r>
              <a:rPr lang="en-US" i="0" dirty="0">
                <a:solidFill>
                  <a:schemeClr val="tx1"/>
                </a:solidFill>
                <a:effectLst/>
              </a:rPr>
              <a:t> 31: 753– 760.</a:t>
            </a:r>
          </a:p>
          <a:p>
            <a:r>
              <a:rPr lang="en-US" i="0" dirty="0" err="1">
                <a:solidFill>
                  <a:schemeClr val="tx1"/>
                </a:solidFill>
                <a:effectLst/>
              </a:rPr>
              <a:t>Gamborg</a:t>
            </a:r>
            <a:r>
              <a:rPr lang="en-US" i="0" dirty="0">
                <a:solidFill>
                  <a:schemeClr val="tx1"/>
                </a:solidFill>
                <a:effectLst/>
              </a:rPr>
              <a:t>, C., </a:t>
            </a:r>
            <a:r>
              <a:rPr lang="en-US" i="0" dirty="0" err="1">
                <a:solidFill>
                  <a:schemeClr val="tx1"/>
                </a:solidFill>
                <a:effectLst/>
              </a:rPr>
              <a:t>Gremmen</a:t>
            </a:r>
            <a:r>
              <a:rPr lang="en-US" i="0" dirty="0">
                <a:solidFill>
                  <a:schemeClr val="tx1"/>
                </a:solidFill>
                <a:effectLst/>
              </a:rPr>
              <a:t>, B., Christiansen, S. B., &amp; </a:t>
            </a:r>
            <a:r>
              <a:rPr lang="en-US" i="0" dirty="0" err="1">
                <a:solidFill>
                  <a:schemeClr val="tx1"/>
                </a:solidFill>
                <a:effectLst/>
              </a:rPr>
              <a:t>Sandøe</a:t>
            </a:r>
            <a:r>
              <a:rPr lang="en-US" i="0" dirty="0">
                <a:solidFill>
                  <a:schemeClr val="tx1"/>
                </a:solidFill>
                <a:effectLst/>
              </a:rPr>
              <a:t>, P. (2010). De-domestication: ethics at the intersection of landscape restoration and animal welfare. </a:t>
            </a:r>
            <a:r>
              <a:rPr lang="en-US" i="1" dirty="0">
                <a:solidFill>
                  <a:schemeClr val="tx1"/>
                </a:solidFill>
                <a:effectLst/>
              </a:rPr>
              <a:t>Environmental Values</a:t>
            </a:r>
            <a:r>
              <a:rPr lang="en-US" i="0" dirty="0">
                <a:solidFill>
                  <a:schemeClr val="tx1"/>
                </a:solidFill>
                <a:effectLst/>
              </a:rPr>
              <a:t>, 57-78.</a:t>
            </a:r>
          </a:p>
          <a:p>
            <a:r>
              <a:rPr lang="en-US" i="0" dirty="0">
                <a:solidFill>
                  <a:schemeClr val="tx1"/>
                </a:solidFill>
                <a:effectLst/>
              </a:rPr>
              <a:t>Hampton JO, Forsyth DM. (2016). An assessment of animal welfare for the culling of peri‐urban kangaroos. </a:t>
            </a:r>
            <a:r>
              <a:rPr lang="en-US" i="1" dirty="0">
                <a:solidFill>
                  <a:schemeClr val="tx1"/>
                </a:solidFill>
                <a:effectLst/>
              </a:rPr>
              <a:t>Wildlife Research</a:t>
            </a:r>
            <a:r>
              <a:rPr lang="en-US" i="0" dirty="0">
                <a:solidFill>
                  <a:schemeClr val="tx1"/>
                </a:solidFill>
                <a:effectLst/>
              </a:rPr>
              <a:t> 43: 261– 266.</a:t>
            </a:r>
          </a:p>
          <a:p>
            <a:r>
              <a:rPr lang="en-US" i="0" dirty="0">
                <a:solidFill>
                  <a:schemeClr val="tx1"/>
                </a:solidFill>
                <a:effectLst/>
              </a:rPr>
              <a:t>Sinclair, M., Fryer, C., &amp; Phillips, C. J. (2019). The benefits of improving animal welfare from the perspective of livestock stakeholders across Asia. </a:t>
            </a:r>
            <a:r>
              <a:rPr lang="en-US" i="1" dirty="0">
                <a:solidFill>
                  <a:schemeClr val="tx1"/>
                </a:solidFill>
                <a:effectLst/>
              </a:rPr>
              <a:t>Animals</a:t>
            </a:r>
            <a:r>
              <a:rPr lang="en-US" i="0" dirty="0">
                <a:solidFill>
                  <a:schemeClr val="tx1"/>
                </a:solidFill>
                <a:effectLst/>
              </a:rPr>
              <a:t>, </a:t>
            </a:r>
            <a:r>
              <a:rPr lang="en-US" i="1" dirty="0">
                <a:solidFill>
                  <a:schemeClr val="tx1"/>
                </a:solidFill>
                <a:effectLst/>
              </a:rPr>
              <a:t>9</a:t>
            </a:r>
            <a:r>
              <a:rPr lang="en-US" i="0" dirty="0">
                <a:solidFill>
                  <a:schemeClr val="tx1"/>
                </a:solidFill>
                <a:effectLst/>
              </a:rPr>
              <a:t>(4), 123.</a:t>
            </a:r>
          </a:p>
        </p:txBody>
      </p:sp>
    </p:spTree>
    <p:extLst>
      <p:ext uri="{BB962C8B-B14F-4D97-AF65-F5344CB8AC3E}">
        <p14:creationId xmlns:p14="http://schemas.microsoft.com/office/powerpoint/2010/main" val="11968686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461</TotalTime>
  <Words>1567</Words>
  <Application>Microsoft Office PowerPoint</Application>
  <PresentationFormat>Widescreen</PresentationFormat>
  <Paragraphs>75</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Century Gothic</vt:lpstr>
      <vt:lpstr>FuturaRound-Book</vt:lpstr>
      <vt:lpstr>Lucida Grande</vt:lpstr>
      <vt:lpstr>Times New Roman</vt:lpstr>
      <vt:lpstr>Wingdings 3</vt:lpstr>
      <vt:lpstr>Ion Boardroom</vt:lpstr>
      <vt:lpstr>Animal Welfare</vt:lpstr>
      <vt:lpstr>Introduction</vt:lpstr>
      <vt:lpstr>Animal Welfare Basics</vt:lpstr>
      <vt:lpstr>Principles of Animal Welfare</vt:lpstr>
      <vt:lpstr>Five Freedoms</vt:lpstr>
      <vt:lpstr>Benefits of Animal Welfare</vt:lpstr>
      <vt:lpstr>Wild Animals Welfare</vt:lpstr>
      <vt:lpstr>Wild Animals Welfare</vt:lpstr>
      <vt:lpstr>Values at stake in wildlife management</vt:lpstr>
      <vt:lpstr>Preservationist Approach</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Welfare</dc:title>
  <dc:creator>user</dc:creator>
  <cp:lastModifiedBy>user</cp:lastModifiedBy>
  <cp:revision>369</cp:revision>
  <dcterms:created xsi:type="dcterms:W3CDTF">2020-10-12T05:50:41Z</dcterms:created>
  <dcterms:modified xsi:type="dcterms:W3CDTF">2020-10-12T14:00:44Z</dcterms:modified>
</cp:coreProperties>
</file>